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414" r:id="rId3"/>
    <p:sldId id="415" r:id="rId4"/>
    <p:sldId id="416" r:id="rId5"/>
    <p:sldId id="417" r:id="rId6"/>
    <p:sldId id="418" r:id="rId7"/>
    <p:sldId id="420" r:id="rId8"/>
    <p:sldId id="422" r:id="rId9"/>
    <p:sldId id="423" r:id="rId10"/>
    <p:sldId id="424" r:id="rId11"/>
    <p:sldId id="425" r:id="rId12"/>
    <p:sldId id="426" r:id="rId13"/>
    <p:sldId id="428" r:id="rId14"/>
    <p:sldId id="427" r:id="rId15"/>
    <p:sldId id="429" r:id="rId16"/>
    <p:sldId id="421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41" r:id="rId27"/>
    <p:sldId id="442" r:id="rId28"/>
    <p:sldId id="443" r:id="rId29"/>
    <p:sldId id="444" r:id="rId30"/>
    <p:sldId id="445" r:id="rId31"/>
    <p:sldId id="446" r:id="rId32"/>
    <p:sldId id="447" r:id="rId33"/>
    <p:sldId id="448" r:id="rId34"/>
    <p:sldId id="449" r:id="rId35"/>
    <p:sldId id="451" r:id="rId36"/>
    <p:sldId id="450" r:id="rId37"/>
    <p:sldId id="452" r:id="rId38"/>
    <p:sldId id="453" r:id="rId39"/>
    <p:sldId id="454" r:id="rId40"/>
    <p:sldId id="456" r:id="rId41"/>
    <p:sldId id="457" r:id="rId42"/>
    <p:sldId id="455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7" r:id="rId63"/>
    <p:sldId id="478" r:id="rId64"/>
    <p:sldId id="479" r:id="rId65"/>
    <p:sldId id="480" r:id="rId66"/>
    <p:sldId id="481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FAE3D82-45BF-4E3B-9D17-DFF4F9B05134}">
  <a:tblStyle styleId="{DFAE3D82-45BF-4E3B-9D17-DFF4F9B05134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39398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286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93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3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776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23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51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772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58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89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48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2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9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89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513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51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991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35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251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960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771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556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63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040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216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85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88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413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76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23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963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4414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10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67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8086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781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112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635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18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10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7841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15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69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642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45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104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561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556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990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22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974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227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06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197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2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2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8696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42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4622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579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5985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224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481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25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915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23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86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hape 12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coursezoo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" name="Shape 9" descr="Logo-coming-soon-page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75" y="4895999"/>
            <a:ext cx="1376199" cy="2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/>
        </p:nvSpPr>
        <p:spPr>
          <a:xfrm>
            <a:off x="7272975" y="4849125"/>
            <a:ext cx="1975500" cy="1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www.coursezoo.com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685800" y="1442350"/>
            <a:ext cx="7696200" cy="58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fontAlgn="base"/>
            <a:r>
              <a:rPr lang="en-US" sz="3000" dirty="0">
                <a:solidFill>
                  <a:srgbClr val="FB7F01"/>
                </a:solidFill>
                <a:latin typeface="Calibri"/>
                <a:ea typeface="Calibri"/>
                <a:cs typeface="Calibri"/>
              </a:rPr>
              <a:t>Ansible – Configuration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Spaces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59050"/>
            <a:ext cx="5191850" cy="3258005"/>
          </a:xfrm>
          <a:prstGeom prst="rect">
            <a:avLst/>
          </a:prstGeom>
        </p:spPr>
      </p:pic>
      <p:sp>
        <p:nvSpPr>
          <p:cNvPr id="5" name="Shape 66"/>
          <p:cNvSpPr txBox="1">
            <a:spLocks/>
          </p:cNvSpPr>
          <p:nvPr/>
        </p:nvSpPr>
        <p:spPr>
          <a:xfrm>
            <a:off x="6411050" y="572700"/>
            <a:ext cx="265675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800" dirty="0"/>
              <a:t>E</a:t>
            </a:r>
            <a:r>
              <a:rPr lang="en-US" sz="1800" dirty="0" smtClean="0"/>
              <a:t>qual no. of spaces</a:t>
            </a:r>
            <a:endParaRPr lang="en" sz="18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5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Advanced</a:t>
            </a: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85950"/>
            <a:ext cx="3038899" cy="2229161"/>
          </a:xfrm>
          <a:prstGeom prst="rect">
            <a:avLst/>
          </a:prstGeom>
        </p:spPr>
      </p:pic>
      <p:sp>
        <p:nvSpPr>
          <p:cNvPr id="6" name="Shape 66"/>
          <p:cNvSpPr txBox="1">
            <a:spLocks/>
          </p:cNvSpPr>
          <p:nvPr/>
        </p:nvSpPr>
        <p:spPr>
          <a:xfrm>
            <a:off x="228655" y="1144988"/>
            <a:ext cx="8520600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32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Key Value / Dictionary / Lists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4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2" y="1276350"/>
            <a:ext cx="4067743" cy="2124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3" y="1733550"/>
            <a:ext cx="3019846" cy="828791"/>
          </a:xfrm>
          <a:prstGeom prst="rect">
            <a:avLst/>
          </a:prstGeom>
        </p:spPr>
      </p:pic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Dictionary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8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Dictionary In Dictionary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4865"/>
            <a:ext cx="4382112" cy="2514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24" y="1733550"/>
            <a:ext cx="3019846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5105400" y="892807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cs typeface="Calibri"/>
              </a:rPr>
              <a:t>List Of String</a:t>
            </a:r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92807"/>
            <a:ext cx="2905530" cy="3362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09750"/>
            <a:ext cx="301032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>
                <a:sym typeface="Calibri"/>
              </a:rPr>
              <a:t>Dictionary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</a:t>
            </a:r>
            <a:r>
              <a:rPr lang="en-US" dirty="0" err="1">
                <a:sym typeface="Calibri"/>
              </a:rPr>
              <a:t>vs</a:t>
            </a:r>
            <a:r>
              <a:rPr lang="en-US" dirty="0">
                <a:sym typeface="Calibri"/>
              </a:rPr>
              <a:t> List of Dictionaries</a:t>
            </a:r>
            <a:endParaRPr lang="en" dirty="0">
              <a:sym typeface="Calibri"/>
            </a:endParaRPr>
          </a:p>
        </p:txBody>
      </p:sp>
      <p:sp>
        <p:nvSpPr>
          <p:cNvPr id="7" name="Shape 66"/>
          <p:cNvSpPr txBox="1">
            <a:spLocks/>
          </p:cNvSpPr>
          <p:nvPr/>
        </p:nvSpPr>
        <p:spPr>
          <a:xfrm>
            <a:off x="4953000" y="312382"/>
            <a:ext cx="3435484" cy="520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dirty="0" smtClean="0"/>
              <a:t> </a:t>
            </a:r>
            <a:r>
              <a:rPr lang="en-US" sz="1600" dirty="0" smtClean="0">
                <a:solidFill>
                  <a:srgbClr val="073763"/>
                </a:solidFill>
                <a:latin typeface="Calibri"/>
                <a:cs typeface="Calibri"/>
              </a:rPr>
              <a:t>List Of Dictionary</a:t>
            </a:r>
          </a:p>
          <a:p>
            <a:pPr algn="ctr"/>
            <a:endParaRPr lang="en" sz="32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72700"/>
            <a:ext cx="2838846" cy="42341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11" y="947141"/>
            <a:ext cx="3324689" cy="384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– Notes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0" y="557931"/>
            <a:ext cx="8828571" cy="43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4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Inventory- </a:t>
            </a:r>
            <a:r>
              <a:rPr lang="en-US" dirty="0"/>
              <a:t>S</a:t>
            </a:r>
            <a:r>
              <a:rPr lang="en-US" dirty="0" smtClean="0"/>
              <a:t>erver </a:t>
            </a:r>
            <a:r>
              <a:rPr lang="en-US" dirty="0"/>
              <a:t>I</a:t>
            </a:r>
            <a:r>
              <a:rPr lang="en-US" dirty="0" smtClean="0"/>
              <a:t>nfo </a:t>
            </a:r>
            <a:r>
              <a:rPr lang="en-US" dirty="0"/>
              <a:t>F</a:t>
            </a:r>
            <a:r>
              <a:rPr lang="en-US" dirty="0" smtClean="0"/>
              <a:t>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845938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Inventory - Structure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19218"/>
            <a:ext cx="1562318" cy="171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19218"/>
            <a:ext cx="273405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More on 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971550"/>
            <a:ext cx="70866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eb     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=server1.company.com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000" dirty="0" err="1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=server2.company.com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ail      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=server3.company.com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eb2    </a:t>
            </a:r>
            <a:r>
              <a:rPr lang="en-US" sz="20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ansible_host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=server4.company.com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47" y="2952750"/>
            <a:ext cx="388674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is a lightweight, open source IT automation tool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Has an Agentless architecture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odes do not require to install and run background daemons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educes the pressure on the network 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9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666750"/>
            <a:ext cx="7086600" cy="13234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We define what we want Ansible to do</a:t>
            </a:r>
          </a:p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Set of instruction we provide to Ansible to do its magic</a:t>
            </a:r>
          </a:p>
          <a:p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be simple of can be complex as per requirement  </a:t>
            </a: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3550"/>
            <a:ext cx="2848373" cy="3096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2" y="1733550"/>
            <a:ext cx="383911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"/>
            <a:ext cx="8173591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49" y="572700"/>
            <a:ext cx="502990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Host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1" y="742950"/>
            <a:ext cx="797353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Module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4" name="Shape 66"/>
          <p:cNvSpPr txBox="1">
            <a:spLocks/>
          </p:cNvSpPr>
          <p:nvPr/>
        </p:nvSpPr>
        <p:spPr>
          <a:xfrm>
            <a:off x="236900" y="666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Different action run by a task is called Module</a:t>
            </a:r>
            <a:b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</a:br>
            <a:endParaRPr lang="en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39" y="1333500"/>
            <a:ext cx="409632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Playbooks - Run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6" y="1276350"/>
            <a:ext cx="844985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42950"/>
            <a:ext cx="7297168" cy="40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0" y="618852"/>
            <a:ext cx="7373379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2" y="637905"/>
            <a:ext cx="7306695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42" y="780800"/>
            <a:ext cx="709711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Why 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60631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Security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be done through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scripts(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Time </a:t>
            </a:r>
            <a:r>
              <a:rPr lang="en-US" sz="1600" b="1" dirty="0" err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consuming,Coding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 </a:t>
            </a:r>
            <a:r>
              <a:rPr lang="en-US" sz="1600" b="1" dirty="0" err="1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skills,Maintenance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Agentless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0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6" y="714116"/>
            <a:ext cx="693516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8" y="537878"/>
            <a:ext cx="704948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2950"/>
            <a:ext cx="6954220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Command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50"/>
            <a:ext cx="8991600" cy="29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Service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3" y="819150"/>
            <a:ext cx="8716591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898501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Modules - LineInFile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72700"/>
            <a:ext cx="8897592" cy="41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Variables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3" y="572700"/>
            <a:ext cx="8145012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Variables – In Use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0"/>
            <a:ext cx="8900349" cy="41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9002381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7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Architecture</a:t>
            </a: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6750"/>
            <a:ext cx="5643563" cy="39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Conditional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18" y="575911"/>
            <a:ext cx="6134563" cy="42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Conditional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045"/>
            <a:ext cx="9144000" cy="46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Register And When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47750"/>
            <a:ext cx="539190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Register And When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71550"/>
            <a:ext cx="537285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Loops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42950"/>
            <a:ext cx="411537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6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Loops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742950"/>
            <a:ext cx="408679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- Roles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350"/>
            <a:ext cx="2210108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" y="0"/>
            <a:ext cx="91225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3350"/>
            <a:ext cx="3524742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3" y="514350"/>
            <a:ext cx="829743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7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Foundation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606319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Provisioning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Continuous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Security 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Can be done through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scripts(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Time </a:t>
            </a:r>
            <a:r>
              <a:rPr lang="en-US" sz="1600" b="1" dirty="0" err="1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consuming,Coding</a:t>
            </a:r>
            <a:r>
              <a:rPr lang="en-US" sz="16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 </a:t>
            </a:r>
            <a:r>
              <a:rPr lang="en-US" sz="1600" b="1" dirty="0" err="1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Calibri"/>
              </a:rPr>
              <a:t>skills,Maintenance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Powerful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Agentless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2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 Task And Vars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38150"/>
            <a:ext cx="392484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Include Task And Vars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4" y="580388"/>
            <a:ext cx="853559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3" y="514350"/>
            <a:ext cx="842127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1" y="534363"/>
            <a:ext cx="841174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1" y="534363"/>
            <a:ext cx="841174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Roles – Organizing the files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2" y="567440"/>
            <a:ext cx="844032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Temples - filters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" y="819150"/>
            <a:ext cx="9144000" cy="381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Jinja2 – filters List and Set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95350"/>
            <a:ext cx="8954750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Jinja2 – filters </a:t>
            </a:r>
            <a:r>
              <a:rPr lang="en-US" dirty="0" smtClean="0"/>
              <a:t>For File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6750"/>
            <a:ext cx="867848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047750"/>
            <a:ext cx="8147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feature of ansible that allows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us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to keep sensitive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uch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as passwords or keys in encrypted files, rather than as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plaintext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Ansible Vault can encrypt any structured data file used by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Ansible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educes the pressure on the network 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2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Why Ansible?.</a:t>
            </a:r>
            <a:endParaRPr lang="en" dirty="0"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047750"/>
            <a:ext cx="8147900" cy="575542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Playbook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Conditionals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Ansible Role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endParaRPr lang="en-US" sz="16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Calibri"/>
            </a:endParaRPr>
          </a:p>
          <a:p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11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90550"/>
            <a:ext cx="790685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Ansible Vault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" y="590550"/>
            <a:ext cx="882138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605640"/>
            <a:ext cx="814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</a:rPr>
              <a:t>Inventory information that Ansible retrieves programmatically when ansible playbook is run as oppose to us defining in static text file</a:t>
            </a:r>
            <a:endParaRPr lang="en-US" sz="2000" b="1" dirty="0" smtClean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39" y="1313526"/>
            <a:ext cx="804022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6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4" y="590550"/>
            <a:ext cx="829743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Dynamic Inventory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0550"/>
            <a:ext cx="8116433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"/>
          <p:cNvSpPr txBox="1">
            <a:spLocks noGrp="1"/>
          </p:cNvSpPr>
          <p:nvPr>
            <p:ph type="title"/>
          </p:nvPr>
        </p:nvSpPr>
        <p:spPr>
          <a:xfrm>
            <a:off x="236900" y="-51371"/>
            <a:ext cx="8520600" cy="43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Custom Modules</a:t>
            </a:r>
            <a:br>
              <a:rPr lang="en-US" dirty="0" smtClean="0"/>
            </a:br>
            <a:endParaRPr lang="en" dirty="0"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76350"/>
            <a:ext cx="8991600" cy="23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21"/>
            <a:ext cx="914400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</a:t>
            </a:r>
            <a:endParaRPr lang="en" dirty="0"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1" y="2994699"/>
            <a:ext cx="298438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3016746"/>
            <a:ext cx="2590800" cy="1730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16" y="3016746"/>
            <a:ext cx="2787384" cy="1730553"/>
          </a:xfrm>
          <a:prstGeom prst="rect">
            <a:avLst/>
          </a:prstGeom>
        </p:spPr>
      </p:pic>
      <p:sp>
        <p:nvSpPr>
          <p:cNvPr id="11" name="Shape 66"/>
          <p:cNvSpPr txBox="1">
            <a:spLocks/>
          </p:cNvSpPr>
          <p:nvPr/>
        </p:nvSpPr>
        <p:spPr>
          <a:xfrm>
            <a:off x="415348" y="21582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4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Xml                      Json		   Yaml</a:t>
            </a:r>
            <a:endParaRPr lang="en" sz="4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4881" y="738624"/>
            <a:ext cx="8502619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Yaml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is a text based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Configuration </a:t>
            </a:r>
            <a:r>
              <a:rPr lang="en-US" sz="2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file in Ansible written in Yaml</a:t>
            </a:r>
          </a:p>
          <a:p>
            <a:endParaRPr lang="en-US" sz="2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3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</a:t>
            </a:r>
            <a:endParaRPr lang="en" dirty="0">
              <a:sym typeface="Calibri"/>
            </a:endParaRPr>
          </a:p>
        </p:txBody>
      </p:sp>
      <p:sp>
        <p:nvSpPr>
          <p:cNvPr id="11" name="Shape 66"/>
          <p:cNvSpPr txBox="1">
            <a:spLocks/>
          </p:cNvSpPr>
          <p:nvPr/>
        </p:nvSpPr>
        <p:spPr>
          <a:xfrm>
            <a:off x="415348" y="137737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r>
              <a:rPr lang="en-US" sz="32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Key value pair      Array/List</a:t>
            </a:r>
            <a:r>
              <a:rPr lang="en-US" sz="32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		 </a:t>
            </a:r>
            <a:r>
              <a:rPr lang="en-US" sz="32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Arial"/>
              </a:rPr>
              <a:t>Dictionary/Map</a:t>
            </a:r>
            <a:endParaRPr lang="en" sz="4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8" y="2235912"/>
            <a:ext cx="1981477" cy="1771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35911"/>
            <a:ext cx="2133600" cy="177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15" y="2188279"/>
            <a:ext cx="1991003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369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dirty="0" smtClean="0"/>
              <a:t> Yaml - Spaces</a:t>
            </a:r>
            <a:endParaRPr lang="en" dirty="0"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2700"/>
            <a:ext cx="419158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7440</TotalTime>
  <Words>422</Words>
  <Application>Microsoft Office PowerPoint</Application>
  <PresentationFormat>On-screen Show (16:9)</PresentationFormat>
  <Paragraphs>146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Alfa Slab One</vt:lpstr>
      <vt:lpstr>Proxima Nova</vt:lpstr>
      <vt:lpstr>gameday</vt:lpstr>
      <vt:lpstr>Ansible – Configuration Management System</vt:lpstr>
      <vt:lpstr>What is Ansible?.</vt:lpstr>
      <vt:lpstr>Why Ansible?.</vt:lpstr>
      <vt:lpstr>Ansible Architecture</vt:lpstr>
      <vt:lpstr>Ansible Foundation</vt:lpstr>
      <vt:lpstr>Why Ansible?.</vt:lpstr>
      <vt:lpstr> Yaml</vt:lpstr>
      <vt:lpstr> Yaml</vt:lpstr>
      <vt:lpstr> Yaml - Spaces</vt:lpstr>
      <vt:lpstr> Yaml - Spaces</vt:lpstr>
      <vt:lpstr> Yaml - Advanced</vt:lpstr>
      <vt:lpstr>Dictionary vs List vs List of Dictionaries</vt:lpstr>
      <vt:lpstr>Dictionary vs List vs List of Dictionaries</vt:lpstr>
      <vt:lpstr>Dictionary vs List vs List of Dictionaries</vt:lpstr>
      <vt:lpstr>Dictionary vs List vs List of Dictionaries</vt:lpstr>
      <vt:lpstr> Yaml – Notes </vt:lpstr>
      <vt:lpstr> Inventory- Server Info File </vt:lpstr>
      <vt:lpstr> Inventory - Structure </vt:lpstr>
      <vt:lpstr>More on  Inventory </vt:lpstr>
      <vt:lpstr>Ansible Playbooks </vt:lpstr>
      <vt:lpstr>PowerPoint Presentation</vt:lpstr>
      <vt:lpstr>Ansible Playbooks </vt:lpstr>
      <vt:lpstr>Ansible Playbooks - Host </vt:lpstr>
      <vt:lpstr>Ansible Playbooks - Module </vt:lpstr>
      <vt:lpstr>Ansible Playbooks - Run </vt:lpstr>
      <vt:lpstr>Modules </vt:lpstr>
      <vt:lpstr>Modules </vt:lpstr>
      <vt:lpstr>Modules </vt:lpstr>
      <vt:lpstr>Modules </vt:lpstr>
      <vt:lpstr>Modules </vt:lpstr>
      <vt:lpstr>Modules </vt:lpstr>
      <vt:lpstr>Modules </vt:lpstr>
      <vt:lpstr>Modules - Command </vt:lpstr>
      <vt:lpstr>Modules - Service </vt:lpstr>
      <vt:lpstr>PowerPoint Presentation</vt:lpstr>
      <vt:lpstr>Modules - LineInFile </vt:lpstr>
      <vt:lpstr>Variables </vt:lpstr>
      <vt:lpstr>Variables – In Use </vt:lpstr>
      <vt:lpstr>PowerPoint Presentation</vt:lpstr>
      <vt:lpstr>Conditional </vt:lpstr>
      <vt:lpstr>Conditional </vt:lpstr>
      <vt:lpstr>Register And When </vt:lpstr>
      <vt:lpstr>Register And When </vt:lpstr>
      <vt:lpstr>Loops </vt:lpstr>
      <vt:lpstr>Loops </vt:lpstr>
      <vt:lpstr>Ansible - Roles </vt:lpstr>
      <vt:lpstr>PowerPoint Presentation</vt:lpstr>
      <vt:lpstr>PowerPoint Presentation</vt:lpstr>
      <vt:lpstr>Include </vt:lpstr>
      <vt:lpstr>Include Task And Vars </vt:lpstr>
      <vt:lpstr>Include Task And Vars </vt:lpstr>
      <vt:lpstr>Roles – Organizing the files </vt:lpstr>
      <vt:lpstr>Roles – Organizing the files </vt:lpstr>
      <vt:lpstr>Roles – Organizing the files </vt:lpstr>
      <vt:lpstr>Roles – Organizing the files </vt:lpstr>
      <vt:lpstr>Temples - filters </vt:lpstr>
      <vt:lpstr>Jinja2 – filters List and Set </vt:lpstr>
      <vt:lpstr>Jinja2 – filters For File </vt:lpstr>
      <vt:lpstr>Ansible Vault </vt:lpstr>
      <vt:lpstr>Ansible Vault </vt:lpstr>
      <vt:lpstr>Ansible Vault </vt:lpstr>
      <vt:lpstr>Dynamic Inventory </vt:lpstr>
      <vt:lpstr>Dynamic Inventory </vt:lpstr>
      <vt:lpstr>Dynamic Inventory </vt:lpstr>
      <vt:lpstr>Custom Modules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Apache PIG</dc:title>
  <cp:lastModifiedBy>chand</cp:lastModifiedBy>
  <cp:revision>231</cp:revision>
  <dcterms:modified xsi:type="dcterms:W3CDTF">2022-07-18T12:35:51Z</dcterms:modified>
</cp:coreProperties>
</file>